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21240750" cy="302402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5135"/>
    <a:srgbClr val="235143"/>
    <a:srgbClr val="99D0E3"/>
    <a:srgbClr val="73D6DB"/>
    <a:srgbClr val="0F1F65"/>
    <a:srgbClr val="23236B"/>
    <a:srgbClr val="34349E"/>
    <a:srgbClr val="312B7B"/>
    <a:srgbClr val="782C7A"/>
    <a:srgbClr val="2723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26" d="100"/>
          <a:sy n="26" d="100"/>
        </p:scale>
        <p:origin x="3102" y="17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3056" y="4949049"/>
            <a:ext cx="18054638" cy="10528100"/>
          </a:xfrm>
        </p:spPr>
        <p:txBody>
          <a:bodyPr anchor="b"/>
          <a:lstStyle>
            <a:lvl1pPr algn="ctr">
              <a:defRPr sz="1393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55094" y="15883154"/>
            <a:ext cx="15930563" cy="7301067"/>
          </a:xfrm>
        </p:spPr>
        <p:txBody>
          <a:bodyPr/>
          <a:lstStyle>
            <a:lvl1pPr marL="0" indent="0" algn="ctr">
              <a:buNone/>
              <a:defRPr sz="5575"/>
            </a:lvl1pPr>
            <a:lvl2pPr marL="1062030" indent="0" algn="ctr">
              <a:buNone/>
              <a:defRPr sz="4646"/>
            </a:lvl2pPr>
            <a:lvl3pPr marL="2124060" indent="0" algn="ctr">
              <a:buNone/>
              <a:defRPr sz="4181"/>
            </a:lvl3pPr>
            <a:lvl4pPr marL="3186090" indent="0" algn="ctr">
              <a:buNone/>
              <a:defRPr sz="3717"/>
            </a:lvl4pPr>
            <a:lvl5pPr marL="4248120" indent="0" algn="ctr">
              <a:buNone/>
              <a:defRPr sz="3717"/>
            </a:lvl5pPr>
            <a:lvl6pPr marL="5310149" indent="0" algn="ctr">
              <a:buNone/>
              <a:defRPr sz="3717"/>
            </a:lvl6pPr>
            <a:lvl7pPr marL="6372179" indent="0" algn="ctr">
              <a:buNone/>
              <a:defRPr sz="3717"/>
            </a:lvl7pPr>
            <a:lvl8pPr marL="7434209" indent="0" algn="ctr">
              <a:buNone/>
              <a:defRPr sz="3717"/>
            </a:lvl8pPr>
            <a:lvl9pPr marL="8496239" indent="0" algn="ctr">
              <a:buNone/>
              <a:defRPr sz="3717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750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490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00413" y="1610015"/>
            <a:ext cx="4580037" cy="25627246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0303" y="1610015"/>
            <a:ext cx="13474601" cy="25627246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612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821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40" y="7539080"/>
            <a:ext cx="18320147" cy="12579118"/>
          </a:xfrm>
        </p:spPr>
        <p:txBody>
          <a:bodyPr anchor="b"/>
          <a:lstStyle>
            <a:lvl1pPr>
              <a:defRPr sz="1393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9240" y="20237201"/>
            <a:ext cx="18320147" cy="6615061"/>
          </a:xfrm>
        </p:spPr>
        <p:txBody>
          <a:bodyPr/>
          <a:lstStyle>
            <a:lvl1pPr marL="0" indent="0">
              <a:buNone/>
              <a:defRPr sz="5575">
                <a:solidFill>
                  <a:schemeClr val="tx1"/>
                </a:solidFill>
              </a:defRPr>
            </a:lvl1pPr>
            <a:lvl2pPr marL="1062030" indent="0">
              <a:buNone/>
              <a:defRPr sz="4646">
                <a:solidFill>
                  <a:schemeClr val="tx1">
                    <a:tint val="75000"/>
                  </a:schemeClr>
                </a:solidFill>
              </a:defRPr>
            </a:lvl2pPr>
            <a:lvl3pPr marL="2124060" indent="0">
              <a:buNone/>
              <a:defRPr sz="4181">
                <a:solidFill>
                  <a:schemeClr val="tx1">
                    <a:tint val="75000"/>
                  </a:schemeClr>
                </a:solidFill>
              </a:defRPr>
            </a:lvl3pPr>
            <a:lvl4pPr marL="3186090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4pPr>
            <a:lvl5pPr marL="4248120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5pPr>
            <a:lvl6pPr marL="531014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6pPr>
            <a:lvl7pPr marL="637217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7pPr>
            <a:lvl8pPr marL="743420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8pPr>
            <a:lvl9pPr marL="849623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274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0301" y="8050077"/>
            <a:ext cx="9027319" cy="1918718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53130" y="8050077"/>
            <a:ext cx="9027319" cy="1918718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071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1610022"/>
            <a:ext cx="18320147" cy="584505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71" y="7413073"/>
            <a:ext cx="8985831" cy="3633032"/>
          </a:xfrm>
        </p:spPr>
        <p:txBody>
          <a:bodyPr anchor="b"/>
          <a:lstStyle>
            <a:lvl1pPr marL="0" indent="0">
              <a:buNone/>
              <a:defRPr sz="5575" b="1"/>
            </a:lvl1pPr>
            <a:lvl2pPr marL="1062030" indent="0">
              <a:buNone/>
              <a:defRPr sz="4646" b="1"/>
            </a:lvl2pPr>
            <a:lvl3pPr marL="2124060" indent="0">
              <a:buNone/>
              <a:defRPr sz="4181" b="1"/>
            </a:lvl3pPr>
            <a:lvl4pPr marL="3186090" indent="0">
              <a:buNone/>
              <a:defRPr sz="3717" b="1"/>
            </a:lvl4pPr>
            <a:lvl5pPr marL="4248120" indent="0">
              <a:buNone/>
              <a:defRPr sz="3717" b="1"/>
            </a:lvl5pPr>
            <a:lvl6pPr marL="5310149" indent="0">
              <a:buNone/>
              <a:defRPr sz="3717" b="1"/>
            </a:lvl6pPr>
            <a:lvl7pPr marL="6372179" indent="0">
              <a:buNone/>
              <a:defRPr sz="3717" b="1"/>
            </a:lvl7pPr>
            <a:lvl8pPr marL="7434209" indent="0">
              <a:buNone/>
              <a:defRPr sz="3717" b="1"/>
            </a:lvl8pPr>
            <a:lvl9pPr marL="8496239" indent="0">
              <a:buNone/>
              <a:defRPr sz="371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071" y="11046105"/>
            <a:ext cx="8985831" cy="162471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753131" y="7413073"/>
            <a:ext cx="9030085" cy="3633032"/>
          </a:xfrm>
        </p:spPr>
        <p:txBody>
          <a:bodyPr anchor="b"/>
          <a:lstStyle>
            <a:lvl1pPr marL="0" indent="0">
              <a:buNone/>
              <a:defRPr sz="5575" b="1"/>
            </a:lvl1pPr>
            <a:lvl2pPr marL="1062030" indent="0">
              <a:buNone/>
              <a:defRPr sz="4646" b="1"/>
            </a:lvl2pPr>
            <a:lvl3pPr marL="2124060" indent="0">
              <a:buNone/>
              <a:defRPr sz="4181" b="1"/>
            </a:lvl3pPr>
            <a:lvl4pPr marL="3186090" indent="0">
              <a:buNone/>
              <a:defRPr sz="3717" b="1"/>
            </a:lvl4pPr>
            <a:lvl5pPr marL="4248120" indent="0">
              <a:buNone/>
              <a:defRPr sz="3717" b="1"/>
            </a:lvl5pPr>
            <a:lvl6pPr marL="5310149" indent="0">
              <a:buNone/>
              <a:defRPr sz="3717" b="1"/>
            </a:lvl6pPr>
            <a:lvl7pPr marL="6372179" indent="0">
              <a:buNone/>
              <a:defRPr sz="3717" b="1"/>
            </a:lvl7pPr>
            <a:lvl8pPr marL="7434209" indent="0">
              <a:buNone/>
              <a:defRPr sz="3717" b="1"/>
            </a:lvl8pPr>
            <a:lvl9pPr marL="8496239" indent="0">
              <a:buNone/>
              <a:defRPr sz="371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753131" y="11046105"/>
            <a:ext cx="9030085" cy="162471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851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977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130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2016019"/>
            <a:ext cx="6850695" cy="7056067"/>
          </a:xfrm>
        </p:spPr>
        <p:txBody>
          <a:bodyPr anchor="b"/>
          <a:lstStyle>
            <a:lvl1pPr>
              <a:defRPr sz="74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30085" y="4354048"/>
            <a:ext cx="10753130" cy="21490205"/>
          </a:xfrm>
        </p:spPr>
        <p:txBody>
          <a:bodyPr/>
          <a:lstStyle>
            <a:lvl1pPr>
              <a:defRPr sz="7433"/>
            </a:lvl1pPr>
            <a:lvl2pPr>
              <a:defRPr sz="6504"/>
            </a:lvl2pPr>
            <a:lvl3pPr>
              <a:defRPr sz="5575"/>
            </a:lvl3pPr>
            <a:lvl4pPr>
              <a:defRPr sz="4646"/>
            </a:lvl4pPr>
            <a:lvl5pPr>
              <a:defRPr sz="4646"/>
            </a:lvl5pPr>
            <a:lvl6pPr>
              <a:defRPr sz="4646"/>
            </a:lvl6pPr>
            <a:lvl7pPr>
              <a:defRPr sz="4646"/>
            </a:lvl7pPr>
            <a:lvl8pPr>
              <a:defRPr sz="4646"/>
            </a:lvl8pPr>
            <a:lvl9pPr>
              <a:defRPr sz="4646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68" y="9072087"/>
            <a:ext cx="6850695" cy="16807162"/>
          </a:xfrm>
        </p:spPr>
        <p:txBody>
          <a:bodyPr/>
          <a:lstStyle>
            <a:lvl1pPr marL="0" indent="0">
              <a:buNone/>
              <a:defRPr sz="3717"/>
            </a:lvl1pPr>
            <a:lvl2pPr marL="1062030" indent="0">
              <a:buNone/>
              <a:defRPr sz="3252"/>
            </a:lvl2pPr>
            <a:lvl3pPr marL="2124060" indent="0">
              <a:buNone/>
              <a:defRPr sz="2787"/>
            </a:lvl3pPr>
            <a:lvl4pPr marL="3186090" indent="0">
              <a:buNone/>
              <a:defRPr sz="2323"/>
            </a:lvl4pPr>
            <a:lvl5pPr marL="4248120" indent="0">
              <a:buNone/>
              <a:defRPr sz="2323"/>
            </a:lvl5pPr>
            <a:lvl6pPr marL="5310149" indent="0">
              <a:buNone/>
              <a:defRPr sz="2323"/>
            </a:lvl6pPr>
            <a:lvl7pPr marL="6372179" indent="0">
              <a:buNone/>
              <a:defRPr sz="2323"/>
            </a:lvl7pPr>
            <a:lvl8pPr marL="7434209" indent="0">
              <a:buNone/>
              <a:defRPr sz="2323"/>
            </a:lvl8pPr>
            <a:lvl9pPr marL="8496239" indent="0">
              <a:buNone/>
              <a:defRPr sz="232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792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2016019"/>
            <a:ext cx="6850695" cy="7056067"/>
          </a:xfrm>
        </p:spPr>
        <p:txBody>
          <a:bodyPr anchor="b"/>
          <a:lstStyle>
            <a:lvl1pPr>
              <a:defRPr sz="74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30085" y="4354048"/>
            <a:ext cx="10753130" cy="21490205"/>
          </a:xfrm>
        </p:spPr>
        <p:txBody>
          <a:bodyPr anchor="t"/>
          <a:lstStyle>
            <a:lvl1pPr marL="0" indent="0">
              <a:buNone/>
              <a:defRPr sz="7433"/>
            </a:lvl1pPr>
            <a:lvl2pPr marL="1062030" indent="0">
              <a:buNone/>
              <a:defRPr sz="6504"/>
            </a:lvl2pPr>
            <a:lvl3pPr marL="2124060" indent="0">
              <a:buNone/>
              <a:defRPr sz="5575"/>
            </a:lvl3pPr>
            <a:lvl4pPr marL="3186090" indent="0">
              <a:buNone/>
              <a:defRPr sz="4646"/>
            </a:lvl4pPr>
            <a:lvl5pPr marL="4248120" indent="0">
              <a:buNone/>
              <a:defRPr sz="4646"/>
            </a:lvl5pPr>
            <a:lvl6pPr marL="5310149" indent="0">
              <a:buNone/>
              <a:defRPr sz="4646"/>
            </a:lvl6pPr>
            <a:lvl7pPr marL="6372179" indent="0">
              <a:buNone/>
              <a:defRPr sz="4646"/>
            </a:lvl7pPr>
            <a:lvl8pPr marL="7434209" indent="0">
              <a:buNone/>
              <a:defRPr sz="4646"/>
            </a:lvl8pPr>
            <a:lvl9pPr marL="8496239" indent="0">
              <a:buNone/>
              <a:defRPr sz="4646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68" y="9072087"/>
            <a:ext cx="6850695" cy="16807162"/>
          </a:xfrm>
        </p:spPr>
        <p:txBody>
          <a:bodyPr/>
          <a:lstStyle>
            <a:lvl1pPr marL="0" indent="0">
              <a:buNone/>
              <a:defRPr sz="3717"/>
            </a:lvl1pPr>
            <a:lvl2pPr marL="1062030" indent="0">
              <a:buNone/>
              <a:defRPr sz="3252"/>
            </a:lvl2pPr>
            <a:lvl3pPr marL="2124060" indent="0">
              <a:buNone/>
              <a:defRPr sz="2787"/>
            </a:lvl3pPr>
            <a:lvl4pPr marL="3186090" indent="0">
              <a:buNone/>
              <a:defRPr sz="2323"/>
            </a:lvl4pPr>
            <a:lvl5pPr marL="4248120" indent="0">
              <a:buNone/>
              <a:defRPr sz="2323"/>
            </a:lvl5pPr>
            <a:lvl6pPr marL="5310149" indent="0">
              <a:buNone/>
              <a:defRPr sz="2323"/>
            </a:lvl6pPr>
            <a:lvl7pPr marL="6372179" indent="0">
              <a:buNone/>
              <a:defRPr sz="2323"/>
            </a:lvl7pPr>
            <a:lvl8pPr marL="7434209" indent="0">
              <a:buNone/>
              <a:defRPr sz="2323"/>
            </a:lvl8pPr>
            <a:lvl9pPr marL="8496239" indent="0">
              <a:buNone/>
              <a:defRPr sz="232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601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60302" y="1610022"/>
            <a:ext cx="18320147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0302" y="8050077"/>
            <a:ext cx="18320147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60301" y="28028274"/>
            <a:ext cx="4779169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99F98-C1A1-49D6-B66E-82463940C8F3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35999" y="28028274"/>
            <a:ext cx="716875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001280" y="28028274"/>
            <a:ext cx="4779169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85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24060" rtl="0" eaLnBrk="1" latinLnBrk="1" hangingPunct="1">
        <a:lnSpc>
          <a:spcPct val="90000"/>
        </a:lnSpc>
        <a:spcBef>
          <a:spcPct val="0"/>
        </a:spcBef>
        <a:buNone/>
        <a:defRPr sz="1022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1015" indent="-531015" algn="l" defTabSz="2124060" rtl="0" eaLnBrk="1" latinLnBrk="1" hangingPunct="1">
        <a:lnSpc>
          <a:spcPct val="90000"/>
        </a:lnSpc>
        <a:spcBef>
          <a:spcPts val="2323"/>
        </a:spcBef>
        <a:buFont typeface="Arial" panose="020B0604020202020204" pitchFamily="34" charset="0"/>
        <a:buChar char="•"/>
        <a:defRPr sz="6504" kern="1200">
          <a:solidFill>
            <a:schemeClr val="tx1"/>
          </a:solidFill>
          <a:latin typeface="+mn-lt"/>
          <a:ea typeface="+mn-ea"/>
          <a:cs typeface="+mn-cs"/>
        </a:defRPr>
      </a:lvl1pPr>
      <a:lvl2pPr marL="159304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5575" kern="1200">
          <a:solidFill>
            <a:schemeClr val="tx1"/>
          </a:solidFill>
          <a:latin typeface="+mn-lt"/>
          <a:ea typeface="+mn-ea"/>
          <a:cs typeface="+mn-cs"/>
        </a:defRPr>
      </a:lvl2pPr>
      <a:lvl3pPr marL="265507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646" kern="1200">
          <a:solidFill>
            <a:schemeClr val="tx1"/>
          </a:solidFill>
          <a:latin typeface="+mn-lt"/>
          <a:ea typeface="+mn-ea"/>
          <a:cs typeface="+mn-cs"/>
        </a:defRPr>
      </a:lvl3pPr>
      <a:lvl4pPr marL="371710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4pPr>
      <a:lvl5pPr marL="477913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5pPr>
      <a:lvl6pPr marL="584116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6pPr>
      <a:lvl7pPr marL="690319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7pPr>
      <a:lvl8pPr marL="796522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8pPr>
      <a:lvl9pPr marL="902725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1pPr>
      <a:lvl2pPr marL="106203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2pPr>
      <a:lvl3pPr marL="212406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3pPr>
      <a:lvl4pPr marL="318609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4pPr>
      <a:lvl5pPr marL="424812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5pPr>
      <a:lvl6pPr marL="531014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6pPr>
      <a:lvl7pPr marL="637217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7pPr>
      <a:lvl8pPr marL="743420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8pPr>
      <a:lvl9pPr marL="849623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4000">
              <a:schemeClr val="accent6">
                <a:lumMod val="60000"/>
                <a:lumOff val="40000"/>
              </a:schemeClr>
            </a:gs>
            <a:gs pos="40000">
              <a:srgbClr val="235135"/>
            </a:gs>
            <a:gs pos="100000">
              <a:schemeClr val="accent6">
                <a:lumMod val="40000"/>
                <a:lumOff val="6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D8F62AD-481B-463D-A1BD-374F49F89EBB}"/>
              </a:ext>
            </a:extLst>
          </p:cNvPr>
          <p:cNvSpPr/>
          <p:nvPr/>
        </p:nvSpPr>
        <p:spPr>
          <a:xfrm>
            <a:off x="511316" y="3785832"/>
            <a:ext cx="20135285" cy="26368426"/>
          </a:xfrm>
          <a:prstGeom prst="roundRect">
            <a:avLst>
              <a:gd name="adj" fmla="val 33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4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A6ED8C-07E4-4CAE-826B-6CA19976F355}"/>
              </a:ext>
            </a:extLst>
          </p:cNvPr>
          <p:cNvSpPr txBox="1"/>
          <p:nvPr/>
        </p:nvSpPr>
        <p:spPr>
          <a:xfrm>
            <a:off x="952106" y="728940"/>
            <a:ext cx="17455283" cy="202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294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2021 SW CAPSTONE DESIGN </a:t>
            </a:r>
          </a:p>
          <a:p>
            <a:r>
              <a:rPr lang="en-US" altLang="ko-KR" sz="6294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| </a:t>
            </a:r>
            <a:r>
              <a:rPr lang="ko-KR" altLang="en-US" sz="6294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빅데이터 </a:t>
            </a:r>
            <a:r>
              <a:rPr lang="ko-KR" altLang="en-US" sz="6294" dirty="0" err="1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캡스톤디자인</a:t>
            </a:r>
            <a:endParaRPr lang="ko-KR" altLang="en-US" sz="6294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852691-78C9-47AC-AC83-0D5D2718220E}"/>
              </a:ext>
            </a:extLst>
          </p:cNvPr>
          <p:cNvSpPr txBox="1"/>
          <p:nvPr/>
        </p:nvSpPr>
        <p:spPr>
          <a:xfrm>
            <a:off x="952106" y="3915821"/>
            <a:ext cx="19253706" cy="176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883" dirty="0">
                <a:latin typeface="HY견고딕" panose="02030600000101010101" pitchFamily="18" charset="-127"/>
                <a:ea typeface="HY견고딕" panose="02030600000101010101" pitchFamily="18" charset="-127"/>
              </a:rPr>
              <a:t>춘천 관광 가이드 웹사이트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20BB3F1-D31E-4819-8CB2-831C99C95BAB}"/>
              </a:ext>
            </a:extLst>
          </p:cNvPr>
          <p:cNvGrpSpPr/>
          <p:nvPr/>
        </p:nvGrpSpPr>
        <p:grpSpPr>
          <a:xfrm>
            <a:off x="822029" y="5995242"/>
            <a:ext cx="3561583" cy="1201350"/>
            <a:chOff x="1022630" y="6605410"/>
            <a:chExt cx="3561583" cy="1201350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F3E53C63-2C4D-456A-9E3A-72F6EF4FA358}"/>
                </a:ext>
              </a:extLst>
            </p:cNvPr>
            <p:cNvSpPr/>
            <p:nvPr/>
          </p:nvSpPr>
          <p:spPr>
            <a:xfrm>
              <a:off x="1198946" y="6746060"/>
              <a:ext cx="3385267" cy="106070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4"/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400DC902-B5BB-47BA-B553-712A6FF392AB}"/>
                </a:ext>
              </a:extLst>
            </p:cNvPr>
            <p:cNvSpPr/>
            <p:nvPr/>
          </p:nvSpPr>
          <p:spPr>
            <a:xfrm>
              <a:off x="1022630" y="6605410"/>
              <a:ext cx="3385267" cy="10607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4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F5033A4-3A94-4C28-8710-6D4BD2E6B6C3}"/>
                </a:ext>
              </a:extLst>
            </p:cNvPr>
            <p:cNvSpPr txBox="1"/>
            <p:nvPr/>
          </p:nvSpPr>
          <p:spPr>
            <a:xfrm>
              <a:off x="1481051" y="6712974"/>
              <a:ext cx="2891583" cy="818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72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과제목적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B241781-02F7-48F2-A359-9B65E24DBD94}"/>
              </a:ext>
            </a:extLst>
          </p:cNvPr>
          <p:cNvSpPr txBox="1"/>
          <p:nvPr/>
        </p:nvSpPr>
        <p:spPr>
          <a:xfrm>
            <a:off x="1025156" y="7557814"/>
            <a:ext cx="19253706" cy="3482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코로나 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19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 인한 해외 관광이 금지되고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방역 수칙에 따른 일상 생활의 답답함이 쌓여만 가는 요즘 조금이나 가슴속의 답답함을 풀어주기 위한 목적을 담아 지리적으로 가까운 춘천 관광지를 소개하고 지리가 익숙하지 않은 관광객들을 위한 웹 사이트를 구축하기 위한 목적으로 본 과제를 제작하였습니다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Traveler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는 길찾기 </a:t>
            </a:r>
            <a:r>
              <a:rPr lang="en-US" altLang="ko-KR" sz="3147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api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를 통하여 자신이 원하는 모든 관광지를 경유하는 경로 탐색 기능을 이용하여 관광객의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시간을 절약시키고 쉽고 빠른 관광 동선을 제공하는 것을 목표로 합니다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또한 본 과제는 관광객이 관광할 관광지를 선정하는 것에 있어서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만족스러운 선택을 돕기 위한 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360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도 뷰를 제공하여 관광지를 사전 답사해보는 경험을 해 볼 수 있다는 장점을 통하여 적은 시간 투자로 고효율의 관광을 계획하기에 적합한 목적을 가지고 제작된 과제입니다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FD24D2D-ADAE-48EE-A713-286BCE3C84D4}"/>
              </a:ext>
            </a:extLst>
          </p:cNvPr>
          <p:cNvGrpSpPr/>
          <p:nvPr/>
        </p:nvGrpSpPr>
        <p:grpSpPr>
          <a:xfrm>
            <a:off x="989929" y="11401464"/>
            <a:ext cx="3561583" cy="1229709"/>
            <a:chOff x="1022630" y="12156995"/>
            <a:chExt cx="3561583" cy="1229709"/>
          </a:xfrm>
        </p:grpSpPr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F5441F58-3928-4C88-BD11-0D31E27AD44B}"/>
                </a:ext>
              </a:extLst>
            </p:cNvPr>
            <p:cNvSpPr/>
            <p:nvPr/>
          </p:nvSpPr>
          <p:spPr>
            <a:xfrm>
              <a:off x="1198946" y="12326004"/>
              <a:ext cx="3385267" cy="106070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4"/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E136849D-30A9-45D7-911E-888BBC79B52C}"/>
                </a:ext>
              </a:extLst>
            </p:cNvPr>
            <p:cNvSpPr/>
            <p:nvPr/>
          </p:nvSpPr>
          <p:spPr>
            <a:xfrm>
              <a:off x="1022630" y="12156995"/>
              <a:ext cx="3385267" cy="10607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4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BA02A6-7013-4E20-88CF-7B407A344C0F}"/>
                </a:ext>
              </a:extLst>
            </p:cNvPr>
            <p:cNvSpPr txBox="1"/>
            <p:nvPr/>
          </p:nvSpPr>
          <p:spPr>
            <a:xfrm>
              <a:off x="1516316" y="12293883"/>
              <a:ext cx="2715266" cy="818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72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과제내용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3118A4DC-5E1F-4BA5-8823-377CC00051FC}"/>
              </a:ext>
            </a:extLst>
          </p:cNvPr>
          <p:cNvGrpSpPr/>
          <p:nvPr/>
        </p:nvGrpSpPr>
        <p:grpSpPr>
          <a:xfrm>
            <a:off x="594149" y="24069013"/>
            <a:ext cx="7828430" cy="1191093"/>
            <a:chOff x="1022630" y="21509714"/>
            <a:chExt cx="7828430" cy="1191093"/>
          </a:xfrm>
        </p:grpSpPr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FF10D112-3347-4ED1-864F-C6914BBA2CB6}"/>
                </a:ext>
              </a:extLst>
            </p:cNvPr>
            <p:cNvSpPr/>
            <p:nvPr/>
          </p:nvSpPr>
          <p:spPr>
            <a:xfrm>
              <a:off x="1198946" y="21640107"/>
              <a:ext cx="6594220" cy="106070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4"/>
            </a:p>
          </p:txBody>
        </p:sp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id="{9B78EF1A-77F4-410B-BEF0-7E86D83AA4BA}"/>
                </a:ext>
              </a:extLst>
            </p:cNvPr>
            <p:cNvSpPr/>
            <p:nvPr/>
          </p:nvSpPr>
          <p:spPr>
            <a:xfrm>
              <a:off x="1022630" y="21509714"/>
              <a:ext cx="6594220" cy="10607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4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E1D8B6E-9166-4106-B13A-9FB69AB07B22}"/>
                </a:ext>
              </a:extLst>
            </p:cNvPr>
            <p:cNvSpPr txBox="1"/>
            <p:nvPr/>
          </p:nvSpPr>
          <p:spPr>
            <a:xfrm>
              <a:off x="1339999" y="21646602"/>
              <a:ext cx="7511061" cy="818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72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활용방안 및 기대효과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7841A4F-825F-49DD-BFDB-5C08617954E8}"/>
              </a:ext>
            </a:extLst>
          </p:cNvPr>
          <p:cNvSpPr txBox="1"/>
          <p:nvPr/>
        </p:nvSpPr>
        <p:spPr>
          <a:xfrm>
            <a:off x="749981" y="25435134"/>
            <a:ext cx="19253706" cy="3966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최근 증가한 국내 관광의 수요 증가에 맞추어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저희 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Traveler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팀은 본 과제를 통해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춘천의 관광 수요의 증가를 목적으로 본 과제를 진행하였으며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이러한 목적에 맞게 춘천의 관광지 소개 및 안내를 효과적으로 돕는 웹 서비스를 개발하였습니다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관광객들은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저희 프로젝트를 통해 관광지에 대한 생생한 사전 조사가 가능해짐에 따라 관광의 만족도가 증가할 것이며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관광지 간의 길찾기를 통한 관광 시간 및 관광의 계획 시간 단축 효과를 누릴 수 있다는 편의성을 토대로 관광객의 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차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3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차 관광이 춘천일 가능성이 높아질 것이라는 기대효과를 가지고있습니다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위 기대효과를 통해 춘천 내부의 관광 사업이 증가하여 춘천 사랑상품권제도의 적극적인 활용이 가능해짐에 따라 각 관광지별 지역 상권 뿐만 아닌 춘천 전체의 지역경제 활성화 효과를 누릴 수 있습니다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sz="3147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7959E7B-5874-40E7-8ED0-E0A32297D7BB}"/>
              </a:ext>
            </a:extLst>
          </p:cNvPr>
          <p:cNvGrpSpPr/>
          <p:nvPr/>
        </p:nvGrpSpPr>
        <p:grpSpPr>
          <a:xfrm>
            <a:off x="14598961" y="1011045"/>
            <a:ext cx="7687379" cy="1503478"/>
            <a:chOff x="22375901" y="2548425"/>
            <a:chExt cx="11725839" cy="229330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172EE52-2D89-440D-8B70-8F4A241BB938}"/>
                </a:ext>
              </a:extLst>
            </p:cNvPr>
            <p:cNvSpPr txBox="1"/>
            <p:nvPr/>
          </p:nvSpPr>
          <p:spPr>
            <a:xfrm>
              <a:off x="22429689" y="2548425"/>
              <a:ext cx="11672051" cy="11565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327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팀      명 </a:t>
              </a:r>
              <a:r>
                <a:rPr lang="en-US" altLang="ko-KR" sz="4327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:</a:t>
              </a:r>
              <a:r>
                <a:rPr lang="en-US" altLang="ko-KR" sz="3934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 Traveler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6F9047E-D407-4F7A-AB51-DF847AA92234}"/>
                </a:ext>
              </a:extLst>
            </p:cNvPr>
            <p:cNvSpPr txBox="1"/>
            <p:nvPr/>
          </p:nvSpPr>
          <p:spPr>
            <a:xfrm>
              <a:off x="22375901" y="3685192"/>
              <a:ext cx="11672051" cy="11565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327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지도교수 </a:t>
              </a:r>
              <a:r>
                <a:rPr lang="en-US" altLang="ko-KR" sz="4327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:</a:t>
              </a:r>
              <a:r>
                <a:rPr lang="en-US" altLang="ko-KR" sz="3934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 </a:t>
              </a:r>
              <a:r>
                <a:rPr lang="ko-KR" altLang="en-US" sz="3934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이정근</a:t>
              </a:r>
              <a:endParaRPr lang="en-US" altLang="ko-KR" sz="3934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endParaRPr>
            </a:p>
          </p:txBody>
        </p:sp>
      </p:grpSp>
      <p:pic>
        <p:nvPicPr>
          <p:cNvPr id="22" name="Picture 21" descr="Map&#10;&#10;Description automatically generated">
            <a:extLst>
              <a:ext uri="{FF2B5EF4-FFF2-40B4-BE49-F238E27FC236}">
                <a16:creationId xmlns:a16="http://schemas.microsoft.com/office/drawing/2014/main" id="{576BEFFE-BB42-4D1B-A355-5C19034A2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0676" y="16668351"/>
            <a:ext cx="6701913" cy="309963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42E5D94-1D58-455F-BA9E-72FF0B72AB88}"/>
              </a:ext>
            </a:extLst>
          </p:cNvPr>
          <p:cNvSpPr txBox="1"/>
          <p:nvPr/>
        </p:nvSpPr>
        <p:spPr>
          <a:xfrm>
            <a:off x="1039368" y="16173411"/>
            <a:ext cx="6017195" cy="202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홈 페이지로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검색창에 춘천 내부 관광지 이름이나 키워드를 검색하면 리스트가 생성되어 보여주도록 개발하였습니다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E61127D-143C-4787-8B37-F170BA135E85}"/>
              </a:ext>
            </a:extLst>
          </p:cNvPr>
          <p:cNvSpPr txBox="1"/>
          <p:nvPr/>
        </p:nvSpPr>
        <p:spPr>
          <a:xfrm>
            <a:off x="13382820" y="15354992"/>
            <a:ext cx="656483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관광지의 검색 기능을 도입하였고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지도를 개발하였습니다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5E02440-E11D-4C63-B04C-01774BBFEADF}"/>
              </a:ext>
            </a:extLst>
          </p:cNvPr>
          <p:cNvSpPr txBox="1"/>
          <p:nvPr/>
        </p:nvSpPr>
        <p:spPr>
          <a:xfrm>
            <a:off x="13482408" y="20726511"/>
            <a:ext cx="6564832" cy="299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관광지의 리스트를 만들고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현재 좌표를 가져와 길을 찾아주도록 개발하였습니다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또한 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view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버튼을 통해 현재 보여주고있는 관광지의 뷰를 보여주는 페이지로 이동하도록 연결하였습니다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AD4C72A-002D-44F6-9394-471F343C320E}"/>
              </a:ext>
            </a:extLst>
          </p:cNvPr>
          <p:cNvSpPr txBox="1"/>
          <p:nvPr/>
        </p:nvSpPr>
        <p:spPr>
          <a:xfrm>
            <a:off x="765550" y="21995660"/>
            <a:ext cx="6564832" cy="1545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Map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에서 관광지의 정보를 받아와 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360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사진을 보여주는 부분을 개발하였습니다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3EA2A97-425F-455E-B600-AC165D859FF6}"/>
              </a:ext>
            </a:extLst>
          </p:cNvPr>
          <p:cNvSpPr txBox="1"/>
          <p:nvPr/>
        </p:nvSpPr>
        <p:spPr>
          <a:xfrm>
            <a:off x="7094418" y="20726511"/>
            <a:ext cx="6564832" cy="299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다른 페이지와 마찬가지로 검색 기능을 추가하여 원하는 관광지의 뷰를 검색하면 그곳으로 연결하여 보여주게끔 설정하였으며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map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및 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info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버튼을 개발하여 추가정보를 담았습니다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D72E1B5-E1CA-4BE1-8D81-8085EC616335}"/>
              </a:ext>
            </a:extLst>
          </p:cNvPr>
          <p:cNvSpPr txBox="1"/>
          <p:nvPr/>
        </p:nvSpPr>
        <p:spPr>
          <a:xfrm>
            <a:off x="7330382" y="15323724"/>
            <a:ext cx="6017195" cy="202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추가로 홈 페이지의 하단부에 추천 관광지를 넣어주고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바로 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360</a:t>
            </a:r>
            <a:r>
              <a:rPr lang="ko-KR" altLang="en-US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뷰로 넘어갈 수 있도록 개발하였습니다</a:t>
            </a:r>
            <a:r>
              <a:rPr lang="en-US" altLang="ko-KR" sz="3147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BFB78A-180D-43DA-A25E-F10483B19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988" y="12776653"/>
            <a:ext cx="6200542" cy="316374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4A87EB8-F7E5-4658-A1D6-686C131058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8900" y="12278333"/>
            <a:ext cx="5776551" cy="293985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AFCF8A0-252E-45D2-9C57-A9E61DDD18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00676" y="11998767"/>
            <a:ext cx="6698783" cy="339125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3DAFED0-AB6F-4118-A04A-A1039AF514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981" y="18783175"/>
            <a:ext cx="6072183" cy="305977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79B3509-F93A-45B8-B158-C95C690459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88369" y="17480469"/>
            <a:ext cx="6159208" cy="309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452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1855</TotalTime>
  <Words>341</Words>
  <Application>Microsoft Office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HY견고딕</vt:lpstr>
      <vt:lpstr>함초롬돋움</vt:lpstr>
      <vt:lpstr>Arial</vt:lpstr>
      <vt:lpstr>Calibri</vt:lpstr>
      <vt:lpstr>Calibri Light</vt:lpstr>
      <vt:lpstr>Office 테마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42135</dc:creator>
  <cp:lastModifiedBy>junmin choi</cp:lastModifiedBy>
  <cp:revision>68</cp:revision>
  <dcterms:created xsi:type="dcterms:W3CDTF">2019-11-18T01:51:29Z</dcterms:created>
  <dcterms:modified xsi:type="dcterms:W3CDTF">2021-06-09T12:11:42Z</dcterms:modified>
</cp:coreProperties>
</file>